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4" r:id="rId4"/>
    <p:sldId id="271" r:id="rId5"/>
    <p:sldId id="257" r:id="rId6"/>
    <p:sldId id="258" r:id="rId7"/>
    <p:sldId id="260" r:id="rId8"/>
    <p:sldId id="259" r:id="rId9"/>
    <p:sldId id="261" r:id="rId10"/>
    <p:sldId id="272" r:id="rId11"/>
    <p:sldId id="262" r:id="rId12"/>
    <p:sldId id="263" r:id="rId13"/>
    <p:sldId id="264" r:id="rId14"/>
    <p:sldId id="265" r:id="rId15"/>
    <p:sldId id="270" r:id="rId16"/>
    <p:sldId id="273" r:id="rId17"/>
    <p:sldId id="266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319-23FF-42E8-95ED-90C419F6D19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EBA8-59E5-4464-A252-3FD30F8A7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7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319-23FF-42E8-95ED-90C419F6D19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EBA8-59E5-4464-A252-3FD30F8A7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0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319-23FF-42E8-95ED-90C419F6D19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EBA8-59E5-4464-A252-3FD30F8A7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5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319-23FF-42E8-95ED-90C419F6D19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EBA8-59E5-4464-A252-3FD30F8A7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0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319-23FF-42E8-95ED-90C419F6D19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EBA8-59E5-4464-A252-3FD30F8A7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7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319-23FF-42E8-95ED-90C419F6D19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EBA8-59E5-4464-A252-3FD30F8A7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4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319-23FF-42E8-95ED-90C419F6D19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EBA8-59E5-4464-A252-3FD30F8A7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9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319-23FF-42E8-95ED-90C419F6D19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EBA8-59E5-4464-A252-3FD30F8A7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3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319-23FF-42E8-95ED-90C419F6D19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EBA8-59E5-4464-A252-3FD30F8A7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5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319-23FF-42E8-95ED-90C419F6D19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EBA8-59E5-4464-A252-3FD30F8A7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0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319-23FF-42E8-95ED-90C419F6D19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EBA8-59E5-4464-A252-3FD30F8A7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5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2319-23FF-42E8-95ED-90C419F6D19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EBA8-59E5-4464-A252-3FD30F8A7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0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a better APUSH DBQ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97124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By, </a:t>
            </a:r>
          </a:p>
          <a:p>
            <a:r>
              <a:rPr lang="en-US" sz="2800" dirty="0"/>
              <a:t>Nathan Wendt</a:t>
            </a:r>
            <a:endParaRPr lang="en-US" sz="3000" dirty="0"/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99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Carnegie</a:t>
            </a:r>
            <a:r>
              <a:rPr lang="en-US" sz="2800" b="1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Vanguard</a:t>
            </a:r>
            <a:r>
              <a:rPr lang="en-US" sz="2800" b="1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</a:t>
            </a:r>
            <a:r>
              <a:rPr lang="en-US" sz="2800" b="1" dirty="0">
                <a:solidFill>
                  <a:srgbClr val="FFCC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School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1501 Taft Street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Houston, TX  77019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01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70604-A89B-4B5F-A0F7-5FF9DFA2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HIPP?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65FE7-5B7F-4BC4-BC11-C7CEB5669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Extended Analysis is important because it shows the reader that you are not a machine, and you are indeed a human (that has skills)</a:t>
            </a:r>
          </a:p>
          <a:p>
            <a:pPr lvl="1"/>
            <a:r>
              <a:rPr lang="en-US" dirty="0"/>
              <a:t>H.I.P.P. (</a:t>
            </a:r>
            <a:r>
              <a:rPr lang="en-US" b="1" i="1" u="sng" dirty="0"/>
              <a:t>the only acronym you need for essays in this class</a:t>
            </a:r>
            <a:r>
              <a:rPr lang="en-US" dirty="0"/>
              <a:t>) for 4 documents for 1 point</a:t>
            </a:r>
          </a:p>
          <a:p>
            <a:pPr lvl="2"/>
            <a:r>
              <a:rPr lang="en-US" dirty="0"/>
              <a:t>Historical Context – What event or era was the document created in &amp; significance.</a:t>
            </a:r>
          </a:p>
          <a:p>
            <a:pPr lvl="2"/>
            <a:r>
              <a:rPr lang="en-US" dirty="0"/>
              <a:t>Intended audience – What specific group of people was this document created for/impact on its message &amp; significance.</a:t>
            </a:r>
          </a:p>
          <a:p>
            <a:pPr lvl="2"/>
            <a:r>
              <a:rPr lang="en-US" dirty="0"/>
              <a:t>Purpose – What was the authors intent for creating this document (i.e. what action does s/he want the reader to take?) &amp; significance.</a:t>
            </a:r>
          </a:p>
          <a:p>
            <a:pPr lvl="2"/>
            <a:r>
              <a:rPr lang="en-US" dirty="0"/>
              <a:t>Point of View – How does who the author is impact at the particular time of the document’s creation impact what they are saying? &amp; significance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01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62654"/>
          </a:xfrm>
        </p:spPr>
        <p:txBody>
          <a:bodyPr/>
          <a:lstStyle/>
          <a:p>
            <a:r>
              <a:rPr lang="en-US" dirty="0"/>
              <a:t>Doc. Usage Sentence Stem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2654"/>
            <a:ext cx="12192000" cy="5695346"/>
          </a:xfrm>
        </p:spPr>
        <p:txBody>
          <a:bodyPr/>
          <a:lstStyle/>
          <a:p>
            <a:r>
              <a:rPr lang="en-US" dirty="0"/>
              <a:t>On your notes paper</a:t>
            </a:r>
          </a:p>
          <a:p>
            <a:r>
              <a:rPr lang="en-US" dirty="0"/>
              <a:t>Document (_) says/shows </a:t>
            </a:r>
            <a:r>
              <a:rPr lang="en-US" u="sng" dirty="0"/>
              <a:t>____(your description)__________.</a:t>
            </a:r>
          </a:p>
          <a:p>
            <a:pPr lvl="1"/>
            <a:r>
              <a:rPr lang="en-US" dirty="0"/>
              <a:t>Document usage</a:t>
            </a:r>
          </a:p>
          <a:p>
            <a:r>
              <a:rPr lang="en-US" u="sng" dirty="0"/>
              <a:t>____(Your description)__ </a:t>
            </a:r>
            <a:r>
              <a:rPr lang="en-US" dirty="0"/>
              <a:t>is important to the argument of </a:t>
            </a:r>
            <a:r>
              <a:rPr lang="en-US" u="sng" dirty="0"/>
              <a:t>__(the cause #)__ </a:t>
            </a:r>
            <a:r>
              <a:rPr lang="en-US" dirty="0"/>
              <a:t>because of </a:t>
            </a:r>
            <a:r>
              <a:rPr lang="en-US" u="sng" dirty="0"/>
              <a:t>__(significance)___.</a:t>
            </a:r>
          </a:p>
          <a:p>
            <a:pPr lvl="1"/>
            <a:r>
              <a:rPr lang="en-US" dirty="0"/>
              <a:t>First and Second document point</a:t>
            </a:r>
          </a:p>
          <a:p>
            <a:r>
              <a:rPr lang="en-US" dirty="0"/>
              <a:t>The __(H.I.P.P. Category)__ of Document (_) is ________________, which is significant because of ____________.</a:t>
            </a:r>
          </a:p>
          <a:p>
            <a:pPr lvl="1"/>
            <a:r>
              <a:rPr lang="en-US" dirty="0"/>
              <a:t>document sourcing point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sentence stems are the easiest way that you can make clear to the reader what they are looking at and it includes what you need for the respective points.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7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Outside information &amp; proper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n-US" dirty="0"/>
              <a:t>Guiding question – “What are some proper nouns, </a:t>
            </a:r>
            <a:r>
              <a:rPr lang="en-US" u="sng" dirty="0"/>
              <a:t>NOT included in the documents OR used in your document sourcing</a:t>
            </a:r>
            <a:r>
              <a:rPr lang="en-US" dirty="0"/>
              <a:t> that could help your argument?”</a:t>
            </a:r>
          </a:p>
          <a:p>
            <a:endParaRPr lang="en-US" dirty="0"/>
          </a:p>
          <a:p>
            <a:r>
              <a:rPr lang="en-US" dirty="0"/>
              <a:t>Create a list of these proper nouns, with a brief definition and significance</a:t>
            </a:r>
          </a:p>
          <a:p>
            <a:endParaRPr lang="en-US" dirty="0"/>
          </a:p>
          <a:p>
            <a:r>
              <a:rPr lang="en-US" dirty="0"/>
              <a:t>Input them into this sentence stem</a:t>
            </a:r>
          </a:p>
          <a:p>
            <a:endParaRPr lang="en-US" dirty="0"/>
          </a:p>
          <a:p>
            <a:r>
              <a:rPr lang="en-US" dirty="0"/>
              <a:t>Additional evidence that supports </a:t>
            </a:r>
            <a:r>
              <a:rPr lang="en-US" u="sng" dirty="0"/>
              <a:t>__(Cause #)__ </a:t>
            </a:r>
            <a:r>
              <a:rPr lang="en-US" dirty="0"/>
              <a:t> is </a:t>
            </a:r>
            <a:r>
              <a:rPr lang="en-US" u="sng" dirty="0"/>
              <a:t>_(outside info + brief definition)_ </a:t>
            </a:r>
            <a:r>
              <a:rPr lang="en-US" dirty="0"/>
              <a:t>because of </a:t>
            </a:r>
            <a:r>
              <a:rPr lang="en-US" u="sng" dirty="0"/>
              <a:t>_(significance)_.</a:t>
            </a:r>
          </a:p>
        </p:txBody>
      </p:sp>
    </p:spTree>
    <p:extLst>
      <p:ext uri="{BB962C8B-B14F-4D97-AF65-F5344CB8AC3E}">
        <p14:creationId xmlns:p14="http://schemas.microsoft.com/office/powerpoint/2010/main" val="57277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Single topic paragraph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n-US" dirty="0"/>
              <a:t>Introduce Cause#</a:t>
            </a:r>
          </a:p>
          <a:p>
            <a:pPr lvl="1"/>
            <a:r>
              <a:rPr lang="en-US" dirty="0"/>
              <a:t>__(Cause)__ significantly effected my _(Mood)_ today.</a:t>
            </a:r>
          </a:p>
          <a:p>
            <a:r>
              <a:rPr lang="en-US" dirty="0"/>
              <a:t>Filled in document sentence stems </a:t>
            </a:r>
          </a:p>
          <a:p>
            <a:pPr lvl="1"/>
            <a:r>
              <a:rPr lang="en-US" sz="2000" dirty="0"/>
              <a:t>Document (_) says/shows </a:t>
            </a:r>
            <a:r>
              <a:rPr lang="en-US" sz="2000" u="sng" dirty="0"/>
              <a:t>____(your description)__________.</a:t>
            </a:r>
          </a:p>
          <a:p>
            <a:pPr lvl="1"/>
            <a:r>
              <a:rPr lang="en-US" sz="2000" u="sng" dirty="0"/>
              <a:t>____(Your description)__ </a:t>
            </a:r>
            <a:r>
              <a:rPr lang="en-US" sz="2000" dirty="0"/>
              <a:t>is important to the argument of </a:t>
            </a:r>
            <a:r>
              <a:rPr lang="en-US" sz="2000" u="sng" dirty="0"/>
              <a:t>__(the cause #)__ </a:t>
            </a:r>
            <a:r>
              <a:rPr lang="en-US" sz="2000" dirty="0"/>
              <a:t>because of </a:t>
            </a:r>
            <a:r>
              <a:rPr lang="en-US" sz="2000" u="sng" dirty="0"/>
              <a:t>__(significance)___.</a:t>
            </a:r>
            <a:endParaRPr lang="en-US" dirty="0"/>
          </a:p>
          <a:p>
            <a:pPr lvl="1"/>
            <a:r>
              <a:rPr lang="en-US" sz="2000" dirty="0"/>
              <a:t>The __(H.I.P.P. Category)__ of Document (_) is ________________, which is significant because of ____________.</a:t>
            </a:r>
            <a:endParaRPr lang="en-US" dirty="0"/>
          </a:p>
          <a:p>
            <a:r>
              <a:rPr lang="en-US" dirty="0"/>
              <a:t>Outside evidence sentence stems</a:t>
            </a:r>
          </a:p>
          <a:p>
            <a:pPr lvl="1"/>
            <a:r>
              <a:rPr lang="en-US" sz="2000" dirty="0"/>
              <a:t>Additional evidence that supports </a:t>
            </a:r>
            <a:r>
              <a:rPr lang="en-US" sz="2000" u="sng" dirty="0"/>
              <a:t>__(Cause #)__ </a:t>
            </a:r>
            <a:r>
              <a:rPr lang="en-US" sz="2000" dirty="0"/>
              <a:t> is </a:t>
            </a:r>
            <a:r>
              <a:rPr lang="en-US" sz="2000" u="sng" dirty="0"/>
              <a:t>_(outside info + brief definition)_ </a:t>
            </a:r>
            <a:r>
              <a:rPr lang="en-US" sz="2000" dirty="0"/>
              <a:t>because of </a:t>
            </a:r>
            <a:r>
              <a:rPr lang="en-US" sz="2000" u="sng" dirty="0"/>
              <a:t>_(significance)_.</a:t>
            </a:r>
          </a:p>
          <a:p>
            <a:pPr lvl="1"/>
            <a:endParaRPr lang="en-US" sz="2000" u="sng" dirty="0"/>
          </a:p>
          <a:p>
            <a:r>
              <a:rPr lang="en-US" dirty="0"/>
              <a:t>Put this aside for we will add to it later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57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Introduction to Contextualization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n-US" dirty="0"/>
              <a:t>In addition to using the documents, you need to show mastery of certain historical thinking skills one of which is Context (1 point)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Guiding question - “What other factors/events were going on during this time period that affects the topic/argument?”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is 2-3 sentences in your introduction before your thesis.</a:t>
            </a:r>
          </a:p>
          <a:p>
            <a:r>
              <a:rPr lang="en-US" dirty="0"/>
              <a:t>Post-Context- 2-3 sentences in your conclusion that discuss events immediately after the concept in question.</a:t>
            </a:r>
          </a:p>
        </p:txBody>
      </p:sp>
    </p:spTree>
    <p:extLst>
      <p:ext uri="{BB962C8B-B14F-4D97-AF65-F5344CB8AC3E}">
        <p14:creationId xmlns:p14="http://schemas.microsoft.com/office/powerpoint/2010/main" val="3058189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n-US" dirty="0"/>
              <a:t>Construct your essay in this order</a:t>
            </a:r>
          </a:p>
          <a:p>
            <a:r>
              <a:rPr lang="en-US" dirty="0"/>
              <a:t>Context (big picture) </a:t>
            </a:r>
          </a:p>
          <a:p>
            <a:pPr lvl="1"/>
            <a:r>
              <a:rPr lang="en-US" dirty="0"/>
              <a:t>Thesis (Causes + Mood + time period)</a:t>
            </a:r>
          </a:p>
          <a:p>
            <a:r>
              <a:rPr lang="en-US" dirty="0"/>
              <a:t>Cause #1 paragraph</a:t>
            </a:r>
          </a:p>
          <a:p>
            <a:r>
              <a:rPr lang="en-US" dirty="0"/>
              <a:t>Cause #2 paragraph</a:t>
            </a:r>
          </a:p>
          <a:p>
            <a:r>
              <a:rPr lang="en-US" dirty="0"/>
              <a:t>Cause #3 paragraph</a:t>
            </a:r>
          </a:p>
          <a:p>
            <a:r>
              <a:rPr lang="en-US" dirty="0"/>
              <a:t>Complexity paragraph</a:t>
            </a:r>
          </a:p>
          <a:p>
            <a:r>
              <a:rPr lang="en-US" dirty="0"/>
              <a:t>Restatement of thesis (topic sentences + prompt stem)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12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E019-3802-488C-AD31-1D5A89CC8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" y="-65179"/>
            <a:ext cx="10515600" cy="1325563"/>
          </a:xfrm>
        </p:spPr>
        <p:txBody>
          <a:bodyPr/>
          <a:lstStyle/>
          <a:p>
            <a:r>
              <a:rPr lang="en-US" dirty="0"/>
              <a:t>Final Point-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D460A-2414-4DE9-AFF0-1D11070AE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765" y="1126377"/>
            <a:ext cx="10515600" cy="5543363"/>
          </a:xfrm>
        </p:spPr>
        <p:txBody>
          <a:bodyPr>
            <a:normAutofit/>
          </a:bodyPr>
          <a:lstStyle/>
          <a:p>
            <a:r>
              <a:rPr lang="en-US" dirty="0"/>
              <a:t>“Demonstrates a complex understanding of the historical development that is the focus of the prompt, using evidence to corroborate, qualify, or modify an argument that addresses the question”</a:t>
            </a:r>
          </a:p>
          <a:p>
            <a:pPr marL="0" indent="0">
              <a:buNone/>
            </a:pPr>
            <a:r>
              <a:rPr lang="en-US" dirty="0"/>
              <a:t>What can you do? Three easiest ways…</a:t>
            </a:r>
          </a:p>
          <a:p>
            <a:pPr marL="514350" indent="-514350">
              <a:buAutoNum type="arabicPeriod"/>
            </a:pPr>
            <a:r>
              <a:rPr lang="en-US" dirty="0"/>
              <a:t>Analyzing multiple variables- is one cause greater than others? Are you explaining why?</a:t>
            </a:r>
          </a:p>
          <a:p>
            <a:pPr marL="514350" indent="-514350">
              <a:buAutoNum type="arabicPeriod"/>
            </a:pPr>
            <a:r>
              <a:rPr lang="en-US" dirty="0"/>
              <a:t>Similarity/Difference, Cause/Effect, Continuity/Change (if a question is asking for just one, you are explaining both.</a:t>
            </a:r>
          </a:p>
          <a:p>
            <a:pPr marL="514350" indent="-514350">
              <a:buAutoNum type="arabicPeriod"/>
            </a:pPr>
            <a:r>
              <a:rPr lang="en-US" dirty="0"/>
              <a:t>MEANINGFUL connections across time periods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38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n-US" dirty="0"/>
              <a:t>The other historical thinking skill you need to demonstrate mastery of is Synthesis</a:t>
            </a:r>
          </a:p>
          <a:p>
            <a:r>
              <a:rPr lang="en-US" dirty="0"/>
              <a:t>Synthesis can be a lot of things, but basically it is an opportunity for you to show your understanding of history and almost an evolution of your thesis</a:t>
            </a:r>
          </a:p>
          <a:p>
            <a:r>
              <a:rPr lang="en-US" dirty="0"/>
              <a:t>Synthesis points can be given for </a:t>
            </a:r>
          </a:p>
          <a:p>
            <a:pPr lvl="1"/>
            <a:r>
              <a:rPr lang="en-US" dirty="0"/>
              <a:t>Comparison to another historical event (outside of the time period)</a:t>
            </a:r>
          </a:p>
          <a:p>
            <a:pPr lvl="2"/>
            <a:r>
              <a:rPr lang="en-US" dirty="0"/>
              <a:t>“My mood was similar to another day…”</a:t>
            </a:r>
          </a:p>
          <a:p>
            <a:pPr lvl="1"/>
            <a:r>
              <a:rPr lang="en-US" dirty="0"/>
              <a:t>Connecting or Extending your argument to another time period</a:t>
            </a:r>
          </a:p>
          <a:p>
            <a:pPr lvl="2"/>
            <a:r>
              <a:rPr lang="en-US" dirty="0"/>
              <a:t>“My mood would influence my mood tomorrow…”</a:t>
            </a:r>
          </a:p>
          <a:p>
            <a:pPr lvl="1"/>
            <a:r>
              <a:rPr lang="en-US" dirty="0"/>
              <a:t>Introducing another topic not mentioned in the prompt</a:t>
            </a:r>
          </a:p>
          <a:p>
            <a:pPr lvl="2"/>
            <a:r>
              <a:rPr lang="en-US" dirty="0"/>
              <a:t>“In addition to my mood, my hair style…”</a:t>
            </a:r>
          </a:p>
          <a:p>
            <a:pPr lvl="1"/>
            <a:r>
              <a:rPr lang="en-US" dirty="0"/>
              <a:t>Connecting your topic to a different geographic region (can be same time period)</a:t>
            </a:r>
          </a:p>
          <a:p>
            <a:pPr lvl="2"/>
            <a:r>
              <a:rPr lang="en-US" dirty="0"/>
              <a:t>“Because of _(significant event)_ people in (region) had moods that are similar to mine…”</a:t>
            </a:r>
          </a:p>
        </p:txBody>
      </p:sp>
    </p:spTree>
    <p:extLst>
      <p:ext uri="{BB962C8B-B14F-4D97-AF65-F5344CB8AC3E}">
        <p14:creationId xmlns:p14="http://schemas.microsoft.com/office/powerpoint/2010/main" val="1929984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Synthesis continued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3374433"/>
            <a:ext cx="5157787" cy="823912"/>
          </a:xfrm>
        </p:spPr>
        <p:txBody>
          <a:bodyPr/>
          <a:lstStyle/>
          <a:p>
            <a:r>
              <a:rPr lang="en-US" dirty="0"/>
              <a:t>Can be / will be awarded points for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4198345"/>
            <a:ext cx="5997575" cy="1815149"/>
          </a:xfrm>
        </p:spPr>
        <p:txBody>
          <a:bodyPr/>
          <a:lstStyle/>
          <a:p>
            <a:r>
              <a:rPr lang="en-US" dirty="0"/>
              <a:t>Demonstrating a clear connection to the reader</a:t>
            </a:r>
          </a:p>
          <a:p>
            <a:r>
              <a:rPr lang="en-US" dirty="0"/>
              <a:t>Located anywhere in the essay*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3449637"/>
            <a:ext cx="5183188" cy="823912"/>
          </a:xfrm>
        </p:spPr>
        <p:txBody>
          <a:bodyPr/>
          <a:lstStyle/>
          <a:p>
            <a:r>
              <a:rPr lang="en-US" dirty="0"/>
              <a:t>Cannot be / no points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4198345"/>
            <a:ext cx="6019800" cy="1400767"/>
          </a:xfrm>
        </p:spPr>
        <p:txBody>
          <a:bodyPr/>
          <a:lstStyle/>
          <a:p>
            <a:r>
              <a:rPr lang="en-US" dirty="0"/>
              <a:t>Just a simple statement, we need to know you get it</a:t>
            </a:r>
          </a:p>
          <a:p>
            <a:r>
              <a:rPr lang="en-US" dirty="0"/>
              <a:t>*except for the thesis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3786389"/>
            <a:ext cx="12192000" cy="30716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0" y="916835"/>
            <a:ext cx="12192000" cy="20763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Different types of synthesis may be easier depending on the prompt / historical thinking skill essay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82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Synthesis continued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n-US" dirty="0"/>
              <a:t>Because of this prompt the easiest way to get synthesis would be to compare it to another day in which you had a similar mood created by similar causes</a:t>
            </a:r>
          </a:p>
          <a:p>
            <a:r>
              <a:rPr lang="en-US" dirty="0"/>
              <a:t>Create a Venn diagram on your notes paper and identify 3 similarities </a:t>
            </a:r>
          </a:p>
          <a:p>
            <a:r>
              <a:rPr lang="en-US" dirty="0"/>
              <a:t>Sentence stems</a:t>
            </a:r>
          </a:p>
          <a:p>
            <a:r>
              <a:rPr lang="en-US" dirty="0"/>
              <a:t>“In addition to </a:t>
            </a:r>
            <a:r>
              <a:rPr lang="en-US" u="sng" dirty="0"/>
              <a:t> (my mood) </a:t>
            </a:r>
            <a:r>
              <a:rPr lang="en-US" dirty="0"/>
              <a:t>today, similar circumstances can be found in </a:t>
            </a:r>
            <a:r>
              <a:rPr lang="en-US" u="sng" dirty="0"/>
              <a:t>(my mood) </a:t>
            </a:r>
            <a:r>
              <a:rPr lang="en-US" dirty="0"/>
              <a:t>on (</a:t>
            </a:r>
            <a:r>
              <a:rPr lang="en-US" u="sng" dirty="0"/>
              <a:t>this day</a:t>
            </a:r>
            <a:r>
              <a:rPr lang="en-US" dirty="0"/>
              <a:t>)”</a:t>
            </a:r>
          </a:p>
          <a:p>
            <a:r>
              <a:rPr lang="en-US" u="sng" dirty="0"/>
              <a:t>(Cause #1) </a:t>
            </a:r>
            <a:r>
              <a:rPr lang="en-US" dirty="0"/>
              <a:t>is similar to </a:t>
            </a:r>
            <a:r>
              <a:rPr lang="en-US" u="sng" dirty="0"/>
              <a:t>(Synthesis Cause #1) </a:t>
            </a:r>
            <a:r>
              <a:rPr lang="en-US" dirty="0"/>
              <a:t>because of ____ which is significant because of ___.</a:t>
            </a:r>
          </a:p>
          <a:p>
            <a:r>
              <a:rPr lang="en-US" dirty="0"/>
              <a:t>In addition to that </a:t>
            </a:r>
            <a:r>
              <a:rPr lang="en-US" u="sng" dirty="0"/>
              <a:t>(Cause #2) </a:t>
            </a:r>
            <a:r>
              <a:rPr lang="en-US" dirty="0"/>
              <a:t>is similar to </a:t>
            </a:r>
            <a:r>
              <a:rPr lang="en-US" u="sng" dirty="0"/>
              <a:t>(Synthesis Cause #2) </a:t>
            </a:r>
            <a:r>
              <a:rPr lang="en-US" dirty="0"/>
              <a:t>because of ____ which is significant because of ___.</a:t>
            </a:r>
          </a:p>
          <a:p>
            <a:r>
              <a:rPr lang="en-US" dirty="0"/>
              <a:t>Lastly </a:t>
            </a:r>
            <a:r>
              <a:rPr lang="en-US" u="sng" dirty="0"/>
              <a:t>(Cause #3) </a:t>
            </a:r>
            <a:r>
              <a:rPr lang="en-US" dirty="0"/>
              <a:t>is similar to </a:t>
            </a:r>
            <a:r>
              <a:rPr lang="en-US" u="sng" dirty="0"/>
              <a:t>(Synthesis Cause #3) </a:t>
            </a:r>
            <a:r>
              <a:rPr lang="en-US" dirty="0"/>
              <a:t>because of ____ which is significant because of ___.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9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phone (briefly)</a:t>
            </a:r>
          </a:p>
          <a:p>
            <a:r>
              <a:rPr lang="en-US" dirty="0"/>
              <a:t>A few sheets of paper for notes</a:t>
            </a:r>
          </a:p>
          <a:p>
            <a:r>
              <a:rPr lang="en-US" dirty="0"/>
              <a:t>1 sheet of paper for writing (what your turning in)</a:t>
            </a:r>
          </a:p>
        </p:txBody>
      </p:sp>
    </p:spTree>
    <p:extLst>
      <p:ext uri="{BB962C8B-B14F-4D97-AF65-F5344CB8AC3E}">
        <p14:creationId xmlns:p14="http://schemas.microsoft.com/office/powerpoint/2010/main" val="172760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607C8-F6A8-4E8F-A121-3C843093F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12B7A-284E-4F1E-98CA-EDBB276CC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79E1C8-3487-48AF-9B5A-A174BCB2F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50424" cy="51132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1A2C77-CB24-4C20-92B2-BA43A29CB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0424" y="-1"/>
            <a:ext cx="5056094" cy="49364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801D1A-C87D-43AD-B178-97628291FF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91050"/>
            <a:ext cx="4295775" cy="22669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75994A-B1E2-454E-AED7-8D959ED5DB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5775" y="4456113"/>
            <a:ext cx="4200525" cy="1562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51336E-C563-4E5A-B01F-D0369BDEA9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9704" y="4517312"/>
            <a:ext cx="3636589" cy="16596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DA39F5-BFE5-4AC8-B787-6D344C81EF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6098" y="5724525"/>
            <a:ext cx="3359804" cy="118850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3444A8A-F52D-4638-9845-E45A751DF1BD}"/>
              </a:ext>
            </a:extLst>
          </p:cNvPr>
          <p:cNvSpPr txBox="1"/>
          <p:nvPr/>
        </p:nvSpPr>
        <p:spPr>
          <a:xfrm>
            <a:off x="8122024" y="6176963"/>
            <a:ext cx="335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SEVEN DOCUMENTS TOTAL</a:t>
            </a:r>
          </a:p>
        </p:txBody>
      </p:sp>
    </p:spTree>
    <p:extLst>
      <p:ext uri="{BB962C8B-B14F-4D97-AF65-F5344CB8AC3E}">
        <p14:creationId xmlns:p14="http://schemas.microsoft.com/office/powerpoint/2010/main" val="251154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274" y="248998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“Evaluate the causes that have influenced your mood today.”</a:t>
            </a:r>
          </a:p>
        </p:txBody>
      </p:sp>
    </p:spTree>
    <p:extLst>
      <p:ext uri="{BB962C8B-B14F-4D97-AF65-F5344CB8AC3E}">
        <p14:creationId xmlns:p14="http://schemas.microsoft.com/office/powerpoint/2010/main" val="67176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0614"/>
            <a:ext cx="12192000" cy="5647386"/>
          </a:xfrm>
        </p:spPr>
        <p:txBody>
          <a:bodyPr>
            <a:normAutofit/>
          </a:bodyPr>
          <a:lstStyle/>
          <a:p>
            <a:r>
              <a:rPr lang="en-US" b="1" dirty="0"/>
              <a:t>Notice we have no documents yet!</a:t>
            </a:r>
          </a:p>
          <a:p>
            <a:r>
              <a:rPr lang="en-US" dirty="0"/>
              <a:t>Answer with your own knowledge</a:t>
            </a:r>
          </a:p>
          <a:p>
            <a:pPr lvl="1"/>
            <a:r>
              <a:rPr lang="en-US" dirty="0"/>
              <a:t>What is your mood?</a:t>
            </a:r>
          </a:p>
          <a:p>
            <a:pPr lvl="1"/>
            <a:r>
              <a:rPr lang="en-US" dirty="0"/>
              <a:t>What caused it?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your initial argument</a:t>
            </a:r>
          </a:p>
          <a:p>
            <a:pPr lvl="1"/>
            <a:r>
              <a:rPr lang="en-US" dirty="0"/>
              <a:t>Cause #1 + Cause #2 + Cause #3 have influenced my mood today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1087" y="2215166"/>
            <a:ext cx="2459865" cy="888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Cause #1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1086" y="3320602"/>
            <a:ext cx="2459865" cy="888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Cause #2</a:t>
            </a:r>
          </a:p>
        </p:txBody>
      </p:sp>
      <p:sp>
        <p:nvSpPr>
          <p:cNvPr id="6" name="Rectangle 5"/>
          <p:cNvSpPr/>
          <p:nvPr/>
        </p:nvSpPr>
        <p:spPr>
          <a:xfrm>
            <a:off x="4031086" y="4458235"/>
            <a:ext cx="2459865" cy="888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Cause #3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09893" y="2659487"/>
            <a:ext cx="2588653" cy="843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09892" y="3755264"/>
            <a:ext cx="2588653" cy="17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9891" y="4340180"/>
            <a:ext cx="2588654" cy="438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530363" y="3483733"/>
            <a:ext cx="2459865" cy="888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Your Mood Today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71940"/>
            <a:ext cx="10515600" cy="1325563"/>
          </a:xfrm>
        </p:spPr>
        <p:txBody>
          <a:bodyPr/>
          <a:lstStyle/>
          <a:p>
            <a:r>
              <a:rPr lang="en-US" dirty="0"/>
              <a:t>Pre-write your answer</a:t>
            </a:r>
          </a:p>
        </p:txBody>
      </p:sp>
    </p:spTree>
    <p:extLst>
      <p:ext uri="{BB962C8B-B14F-4D97-AF65-F5344CB8AC3E}">
        <p14:creationId xmlns:p14="http://schemas.microsoft.com/office/powerpoint/2010/main" val="166000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primary source? A secondary source?</a:t>
            </a:r>
          </a:p>
          <a:p>
            <a:r>
              <a:rPr lang="en-US" dirty="0"/>
              <a:t>In an essay how would you use</a:t>
            </a:r>
          </a:p>
          <a:p>
            <a:pPr lvl="1"/>
            <a:r>
              <a:rPr lang="en-US" dirty="0"/>
              <a:t>Pictures? Graphs? Maps? Or written words?</a:t>
            </a:r>
          </a:p>
          <a:p>
            <a:pPr lvl="1"/>
            <a:r>
              <a:rPr lang="en-US" dirty="0"/>
              <a:t>What could you support with them?</a:t>
            </a:r>
          </a:p>
        </p:txBody>
      </p:sp>
    </p:spTree>
    <p:extLst>
      <p:ext uri="{BB962C8B-B14F-4D97-AF65-F5344CB8AC3E}">
        <p14:creationId xmlns:p14="http://schemas.microsoft.com/office/powerpoint/2010/main" val="200047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one minute (60 seconds) you need to </a:t>
            </a:r>
          </a:p>
          <a:p>
            <a:pPr lvl="1"/>
            <a:r>
              <a:rPr lang="en-US" dirty="0"/>
              <a:t>Take a </a:t>
            </a:r>
            <a:r>
              <a:rPr lang="en-US" dirty="0" err="1"/>
              <a:t>selfie</a:t>
            </a:r>
            <a:endParaRPr lang="en-US" dirty="0"/>
          </a:p>
          <a:p>
            <a:pPr lvl="1"/>
            <a:r>
              <a:rPr lang="en-US" dirty="0"/>
              <a:t>Take a pic of somebody at your table and email/text/</a:t>
            </a:r>
            <a:r>
              <a:rPr lang="en-US" dirty="0" err="1"/>
              <a:t>snapchat</a:t>
            </a:r>
            <a:r>
              <a:rPr lang="en-US" dirty="0"/>
              <a:t> it to them</a:t>
            </a:r>
          </a:p>
          <a:p>
            <a:r>
              <a:rPr lang="en-US" dirty="0"/>
              <a:t>In two minutes (120 seconds) you need to </a:t>
            </a:r>
          </a:p>
          <a:p>
            <a:pPr lvl="1"/>
            <a:r>
              <a:rPr lang="en-US" dirty="0"/>
              <a:t>Make a written statement that deals with the prompt</a:t>
            </a:r>
          </a:p>
          <a:p>
            <a:pPr lvl="1"/>
            <a:r>
              <a:rPr lang="en-US" dirty="0"/>
              <a:t>Make a written statement about somebody else's day at your table and give it to them</a:t>
            </a:r>
          </a:p>
          <a:p>
            <a:r>
              <a:rPr lang="en-US" dirty="0"/>
              <a:t>Now you should have 4 documents</a:t>
            </a:r>
          </a:p>
          <a:p>
            <a:pPr lvl="1"/>
            <a:r>
              <a:rPr lang="en-US" dirty="0" err="1"/>
              <a:t>Selfie</a:t>
            </a:r>
            <a:r>
              <a:rPr lang="en-US" dirty="0"/>
              <a:t> is 			Doc A</a:t>
            </a:r>
          </a:p>
          <a:p>
            <a:pPr lvl="1"/>
            <a:r>
              <a:rPr lang="en-US" dirty="0"/>
              <a:t>Pic of you is 		Doc B</a:t>
            </a:r>
          </a:p>
          <a:p>
            <a:pPr lvl="1"/>
            <a:r>
              <a:rPr lang="en-US" dirty="0"/>
              <a:t>Your statement is 		Doc C</a:t>
            </a:r>
          </a:p>
          <a:p>
            <a:pPr lvl="1"/>
            <a:r>
              <a:rPr lang="en-US" dirty="0"/>
              <a:t>Statement about you is 	Doc 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Document input to your initial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n-US" dirty="0"/>
              <a:t>Guiding questions for each document</a:t>
            </a:r>
          </a:p>
          <a:p>
            <a:pPr lvl="1"/>
            <a:r>
              <a:rPr lang="en-US" dirty="0"/>
              <a:t>“How would you use these documents to support your argument”</a:t>
            </a:r>
          </a:p>
          <a:p>
            <a:pPr lvl="1"/>
            <a:r>
              <a:rPr lang="en-US" dirty="0"/>
              <a:t>“Do any documents contradict or corroborate?”</a:t>
            </a:r>
          </a:p>
          <a:p>
            <a:r>
              <a:rPr lang="en-US" dirty="0"/>
              <a:t>With your prewrite chart note what document should go where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163651" y="3296991"/>
            <a:ext cx="2459865" cy="888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Cause #1</a:t>
            </a:r>
          </a:p>
        </p:txBody>
      </p:sp>
      <p:sp>
        <p:nvSpPr>
          <p:cNvPr id="5" name="Rectangle 4"/>
          <p:cNvSpPr/>
          <p:nvPr/>
        </p:nvSpPr>
        <p:spPr>
          <a:xfrm>
            <a:off x="2163650" y="4402427"/>
            <a:ext cx="2459865" cy="888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Cause #2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3650" y="5540060"/>
            <a:ext cx="2459865" cy="888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Cause #3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842457" y="3741312"/>
            <a:ext cx="2588653" cy="843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42456" y="4837089"/>
            <a:ext cx="2588653" cy="17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842455" y="5422005"/>
            <a:ext cx="2588654" cy="438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62927" y="4565558"/>
            <a:ext cx="2459865" cy="888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Your Mood Today</a:t>
            </a:r>
          </a:p>
        </p:txBody>
      </p:sp>
    </p:spTree>
    <p:extLst>
      <p:ext uri="{BB962C8B-B14F-4D97-AF65-F5344CB8AC3E}">
        <p14:creationId xmlns:p14="http://schemas.microsoft.com/office/powerpoint/2010/main" val="254130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Use of Documents Vs. Sourcing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n-US" dirty="0"/>
              <a:t>Using documents is important because the essay is called the DBQ, and you can only get like two out of seven points with out them. </a:t>
            </a:r>
          </a:p>
          <a:p>
            <a:pPr lvl="1"/>
            <a:r>
              <a:rPr lang="en-US" dirty="0"/>
              <a:t>You need documents to </a:t>
            </a:r>
          </a:p>
          <a:p>
            <a:pPr lvl="2"/>
            <a:r>
              <a:rPr lang="en-US" dirty="0"/>
              <a:t>Substantiate your argument</a:t>
            </a:r>
          </a:p>
          <a:p>
            <a:pPr lvl="2"/>
            <a:r>
              <a:rPr lang="en-US" dirty="0"/>
              <a:t>Get document usage point (use 6 of 7 documents)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dirty="0"/>
              <a:t>The Three Document Points</a:t>
            </a:r>
          </a:p>
          <a:p>
            <a:pPr marL="1371600" lvl="2" indent="-457200">
              <a:buAutoNum type="arabicPeriod"/>
            </a:pPr>
            <a:r>
              <a:rPr lang="en-US" dirty="0"/>
              <a:t>Basic Usage- You demonstrate that you understand three of the seven documents (no argument needed)</a:t>
            </a:r>
          </a:p>
          <a:p>
            <a:pPr marL="1371600" lvl="2" indent="-457200">
              <a:buAutoNum type="arabicPeriod"/>
            </a:pPr>
            <a:r>
              <a:rPr lang="en-US" dirty="0"/>
              <a:t>Usage + Argument- You use 6 out of 7 documents AND you connect them to your argument</a:t>
            </a:r>
          </a:p>
          <a:p>
            <a:pPr marL="1371600" lvl="2" indent="-457200">
              <a:buAutoNum type="arabicPeriod"/>
            </a:pPr>
            <a:r>
              <a:rPr lang="en-US" dirty="0"/>
              <a:t>Extended Document Analysis- You use HIPP for 3 of the 7 documents correctly AND connect that extended analysis to your argument.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43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22272</TotalTime>
  <Words>1394</Words>
  <Application>Microsoft Office PowerPoint</Application>
  <PresentationFormat>Widescreen</PresentationFormat>
  <Paragraphs>156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Building a better APUSH DBQ</vt:lpstr>
      <vt:lpstr>What you need</vt:lpstr>
      <vt:lpstr>PowerPoint Presentation</vt:lpstr>
      <vt:lpstr>The prompt</vt:lpstr>
      <vt:lpstr>Pre-write your answer</vt:lpstr>
      <vt:lpstr>Document Discussion</vt:lpstr>
      <vt:lpstr>Document creation</vt:lpstr>
      <vt:lpstr>Document input to your initial argument</vt:lpstr>
      <vt:lpstr>Use of Documents Vs. Sourcing Documents</vt:lpstr>
      <vt:lpstr>What is HIPP?</vt:lpstr>
      <vt:lpstr>Doc. Usage Sentence Stem Practice</vt:lpstr>
      <vt:lpstr>Outside information &amp; proper use</vt:lpstr>
      <vt:lpstr>Single topic paragraph construction</vt:lpstr>
      <vt:lpstr>Introduction to Contextualization</vt:lpstr>
      <vt:lpstr>Putting it all together</vt:lpstr>
      <vt:lpstr>Final Point- Complexity</vt:lpstr>
      <vt:lpstr>Synthesis</vt:lpstr>
      <vt:lpstr>Synthesis continued</vt:lpstr>
      <vt:lpstr>Synthesis continued</vt:lpstr>
    </vt:vector>
  </TitlesOfParts>
  <Company>HISD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 APUSH DBQ</dc:title>
  <dc:creator>Wendt, Nathan O</dc:creator>
  <cp:lastModifiedBy>Manchac, Samantha L</cp:lastModifiedBy>
  <cp:revision>24</cp:revision>
  <dcterms:created xsi:type="dcterms:W3CDTF">2016-06-15T16:53:55Z</dcterms:created>
  <dcterms:modified xsi:type="dcterms:W3CDTF">2018-09-03T00:35:26Z</dcterms:modified>
</cp:coreProperties>
</file>